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72" r:id="rId12"/>
    <p:sldId id="268" r:id="rId13"/>
    <p:sldId id="259" r:id="rId14"/>
    <p:sldId id="273" r:id="rId15"/>
    <p:sldId id="287" r:id="rId16"/>
    <p:sldId id="274" r:id="rId17"/>
    <p:sldId id="261" r:id="rId18"/>
    <p:sldId id="289" r:id="rId19"/>
    <p:sldId id="276" r:id="rId20"/>
    <p:sldId id="277" r:id="rId21"/>
    <p:sldId id="278" r:id="rId22"/>
    <p:sldId id="288" r:id="rId23"/>
    <p:sldId id="280" r:id="rId24"/>
    <p:sldId id="279" r:id="rId25"/>
    <p:sldId id="281" r:id="rId26"/>
    <p:sldId id="269" r:id="rId27"/>
    <p:sldId id="282" r:id="rId28"/>
    <p:sldId id="283" r:id="rId29"/>
    <p:sldId id="284" r:id="rId30"/>
    <p:sldId id="285" r:id="rId31"/>
    <p:sldId id="286" r:id="rId32"/>
    <p:sldId id="270" r:id="rId33"/>
    <p:sldId id="27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6F9B8CD-342D-4579-98EC-A8FD6B7370E1}" type="datetimeFigureOut">
              <a:rPr lang="en-US" smtClean="0"/>
              <a:pPr/>
              <a:t>1/7/2025</a:t>
            </a:fld>
            <a:endParaRPr lang="en-US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cteur droit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cteur droit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/>
              <a:t>‹N°›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1/7/2025</a:t>
            </a:fld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‹N°›</a:t>
            </a:fld>
            <a:endParaRPr kumimoji="0" lang="en-US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6F9B8CD-342D-4579-98EC-A8FD6B7370E1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cteur droit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cteur droit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‹N°›</a:t>
            </a:fld>
            <a:endParaRPr kumimoji="0"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‹N°›</a:t>
            </a:fld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1/7/2025</a:t>
            </a:fld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‹N°›</a:t>
            </a:fld>
            <a:endParaRPr kumimoji="0"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1/7/2025</a:t>
            </a:fld>
            <a:endParaRPr lang="en-US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‹N°›</a:t>
            </a:fld>
            <a:endParaRPr kumimoji="0" lang="en-US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cteur droit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1/7/2025</a:t>
            </a:fld>
            <a:endParaRPr lang="en-US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‹N°›</a:t>
            </a:fld>
            <a:endParaRPr kumimoji="0" lang="en-US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1">
                <a:tint val="66000"/>
                <a:satMod val="160000"/>
                <a:alpha val="41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1/7/2025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‹N°›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Vœux aux </a:t>
            </a:r>
            <a:r>
              <a:rPr lang="fr-FR" dirty="0" err="1" smtClean="0"/>
              <a:t>Lonzacoises</a:t>
            </a:r>
            <a:r>
              <a:rPr lang="fr-FR" dirty="0" smtClean="0"/>
              <a:t> et </a:t>
            </a:r>
            <a:r>
              <a:rPr lang="fr-FR" dirty="0" err="1" smtClean="0"/>
              <a:t>Lonzacois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endParaRPr lang="fr-FR" dirty="0" smtClean="0"/>
          </a:p>
          <a:p>
            <a:pPr algn="r"/>
            <a:endParaRPr lang="fr-FR" dirty="0" smtClean="0"/>
          </a:p>
          <a:p>
            <a:pPr algn="r"/>
            <a:endParaRPr lang="fr-FR" dirty="0" smtClean="0"/>
          </a:p>
          <a:p>
            <a:pPr algn="r"/>
            <a:r>
              <a:rPr lang="fr-FR" dirty="0" smtClean="0"/>
              <a:t>Vendredi 10 janvier 2025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979712" y="2708920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C00000"/>
                </a:solidFill>
                <a:latin typeface="MV Boli" pitchFamily="2" charset="0"/>
                <a:cs typeface="MV Boli" pitchFamily="2" charset="0"/>
              </a:rPr>
              <a:t>Bonne et heureuse année 2025</a:t>
            </a:r>
            <a:endParaRPr lang="fr-FR" sz="3200" dirty="0">
              <a:solidFill>
                <a:srgbClr val="C00000"/>
              </a:solidFill>
              <a:latin typeface="MV Boli" pitchFamily="2" charset="0"/>
              <a:cs typeface="MV Bol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_LLZ81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0"/>
            <a:ext cx="7920880" cy="4306111"/>
          </a:xfrm>
          <a:prstGeom prst="rect">
            <a:avLst/>
          </a:prstGeom>
        </p:spPr>
      </p:pic>
      <p:pic>
        <p:nvPicPr>
          <p:cNvPr id="6" name="Image 5" descr="_LLZ81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00" y="4077072"/>
            <a:ext cx="4050555" cy="2703804"/>
          </a:xfrm>
          <a:prstGeom prst="rect">
            <a:avLst/>
          </a:prstGeom>
        </p:spPr>
      </p:pic>
      <p:pic>
        <p:nvPicPr>
          <p:cNvPr id="7" name="Image 6" descr="_LLZ815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779912" y="4223478"/>
            <a:ext cx="5076056" cy="2634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20240714_200852 - Copie.jpg"/>
          <p:cNvPicPr>
            <a:picLocks noChangeAspect="1"/>
          </p:cNvPicPr>
          <p:nvPr/>
        </p:nvPicPr>
        <p:blipFill>
          <a:blip r:embed="rId2" cstate="print"/>
          <a:srcRect t="11111" r="18280" b="14337"/>
          <a:stretch>
            <a:fillRect/>
          </a:stretch>
        </p:blipFill>
        <p:spPr>
          <a:xfrm rot="10800000">
            <a:off x="0" y="1124744"/>
            <a:ext cx="4680520" cy="3202461"/>
          </a:xfrm>
          <a:prstGeom prst="rect">
            <a:avLst/>
          </a:prstGeom>
        </p:spPr>
      </p:pic>
      <p:pic>
        <p:nvPicPr>
          <p:cNvPr id="5" name="Image 4" descr="20240714_200925 - Copie.jpg"/>
          <p:cNvPicPr>
            <a:picLocks noChangeAspect="1"/>
          </p:cNvPicPr>
          <p:nvPr/>
        </p:nvPicPr>
        <p:blipFill>
          <a:blip r:embed="rId3" cstate="print"/>
          <a:srcRect t="10955" b="16049"/>
          <a:stretch>
            <a:fillRect/>
          </a:stretch>
        </p:blipFill>
        <p:spPr>
          <a:xfrm rot="10800000">
            <a:off x="3131840" y="4121696"/>
            <a:ext cx="4998064" cy="2736304"/>
          </a:xfrm>
          <a:prstGeom prst="rect">
            <a:avLst/>
          </a:prstGeom>
        </p:spPr>
      </p:pic>
      <p:pic>
        <p:nvPicPr>
          <p:cNvPr id="6" name="Image 5" descr="20240714_200945.jpg"/>
          <p:cNvPicPr>
            <a:picLocks noChangeAspect="1"/>
          </p:cNvPicPr>
          <p:nvPr/>
        </p:nvPicPr>
        <p:blipFill>
          <a:blip r:embed="rId4" cstate="print"/>
          <a:srcRect t="11390" r="12262"/>
          <a:stretch>
            <a:fillRect/>
          </a:stretch>
        </p:blipFill>
        <p:spPr>
          <a:xfrm rot="10800000">
            <a:off x="4704674" y="-1"/>
            <a:ext cx="4527004" cy="3429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_LLZ908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0"/>
            <a:ext cx="7128792" cy="3580220"/>
          </a:xfrm>
          <a:prstGeom prst="rect">
            <a:avLst/>
          </a:prstGeom>
        </p:spPr>
      </p:pic>
      <p:pic>
        <p:nvPicPr>
          <p:cNvPr id="6" name="Image 5" descr="_LLZ90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7" y="3011160"/>
            <a:ext cx="5328592" cy="3846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_CON76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12160" cy="4013436"/>
          </a:xfrm>
          <a:prstGeom prst="rect">
            <a:avLst/>
          </a:prstGeom>
        </p:spPr>
      </p:pic>
      <p:pic>
        <p:nvPicPr>
          <p:cNvPr id="8" name="Image 7" descr="_CON7635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916832"/>
            <a:ext cx="3434629" cy="3057516"/>
          </a:xfrm>
          <a:prstGeom prst="rect">
            <a:avLst/>
          </a:prstGeom>
        </p:spPr>
      </p:pic>
      <p:pic>
        <p:nvPicPr>
          <p:cNvPr id="10" name="Image 9" descr="_CON763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39552" y="3427393"/>
            <a:ext cx="3744416" cy="3430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4361.JPG"/>
          <p:cNvPicPr>
            <a:picLocks noChangeAspect="1"/>
          </p:cNvPicPr>
          <p:nvPr/>
        </p:nvPicPr>
        <p:blipFill>
          <a:blip r:embed="rId2" cstate="print"/>
          <a:srcRect r="18500"/>
          <a:stretch>
            <a:fillRect/>
          </a:stretch>
        </p:blipFill>
        <p:spPr>
          <a:xfrm rot="5400000">
            <a:off x="3395225" y="528703"/>
            <a:ext cx="5809934" cy="4752528"/>
          </a:xfrm>
          <a:prstGeom prst="rect">
            <a:avLst/>
          </a:prstGeom>
        </p:spPr>
      </p:pic>
      <p:pic>
        <p:nvPicPr>
          <p:cNvPr id="5" name="Image 4" descr="IMG_4311.JPG"/>
          <p:cNvPicPr>
            <a:picLocks noChangeAspect="1"/>
          </p:cNvPicPr>
          <p:nvPr/>
        </p:nvPicPr>
        <p:blipFill>
          <a:blip r:embed="rId3" cstate="print"/>
          <a:srcRect r="13841"/>
          <a:stretch>
            <a:fillRect/>
          </a:stretch>
        </p:blipFill>
        <p:spPr>
          <a:xfrm>
            <a:off x="0" y="1700808"/>
            <a:ext cx="4499992" cy="3481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Oculus 27-28 11 (3).JPG"/>
          <p:cNvPicPr>
            <a:picLocks noChangeAspect="1"/>
          </p:cNvPicPr>
          <p:nvPr/>
        </p:nvPicPr>
        <p:blipFill>
          <a:blip r:embed="rId2" cstate="print"/>
          <a:srcRect r="24931"/>
          <a:stretch>
            <a:fillRect/>
          </a:stretch>
        </p:blipFill>
        <p:spPr>
          <a:xfrm>
            <a:off x="0" y="0"/>
            <a:ext cx="4824536" cy="4284548"/>
          </a:xfrm>
          <a:prstGeom prst="rect">
            <a:avLst/>
          </a:prstGeom>
        </p:spPr>
      </p:pic>
      <p:pic>
        <p:nvPicPr>
          <p:cNvPr id="5" name="Image 4" descr="Oculus 27-28 11 (4).JPG"/>
          <p:cNvPicPr>
            <a:picLocks noChangeAspect="1"/>
          </p:cNvPicPr>
          <p:nvPr/>
        </p:nvPicPr>
        <p:blipFill>
          <a:blip r:embed="rId3" cstate="print"/>
          <a:srcRect r="26441"/>
          <a:stretch>
            <a:fillRect/>
          </a:stretch>
        </p:blipFill>
        <p:spPr>
          <a:xfrm>
            <a:off x="4649992" y="332656"/>
            <a:ext cx="4494008" cy="4072916"/>
          </a:xfrm>
          <a:prstGeom prst="rect">
            <a:avLst/>
          </a:prstGeom>
        </p:spPr>
      </p:pic>
      <p:pic>
        <p:nvPicPr>
          <p:cNvPr id="4" name="Image 3" descr="Oculus 27-28 11 (6).JPG"/>
          <p:cNvPicPr>
            <a:picLocks noChangeAspect="1"/>
          </p:cNvPicPr>
          <p:nvPr/>
        </p:nvPicPr>
        <p:blipFill>
          <a:blip r:embed="rId4" cstate="print"/>
          <a:srcRect r="12988"/>
          <a:stretch>
            <a:fillRect/>
          </a:stretch>
        </p:blipFill>
        <p:spPr>
          <a:xfrm>
            <a:off x="2195736" y="3810000"/>
            <a:ext cx="3978188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1">
                <a:tint val="66000"/>
                <a:satMod val="160000"/>
                <a:alpha val="41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0"/>
            <a:ext cx="7467600" cy="11430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réfection du stade : 1000 m</a:t>
            </a:r>
            <a:r>
              <a:rPr lang="fr-FR" sz="2400" baseline="30000" dirty="0" smtClean="0"/>
              <a:t>3</a:t>
            </a:r>
            <a:r>
              <a:rPr lang="fr-FR" sz="2400" dirty="0" smtClean="0"/>
              <a:t> de terre charriée</a:t>
            </a:r>
            <a:br>
              <a:rPr lang="fr-FR" sz="2400" dirty="0" smtClean="0"/>
            </a:br>
            <a:endParaRPr lang="fr-FR" sz="2400" dirty="0"/>
          </a:p>
        </p:txBody>
      </p:sp>
      <p:pic>
        <p:nvPicPr>
          <p:cNvPr id="3" name="Image 2" descr="70471021465403108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005064"/>
            <a:ext cx="5068716" cy="2852936"/>
          </a:xfrm>
          <a:prstGeom prst="rect">
            <a:avLst/>
          </a:prstGeom>
        </p:spPr>
      </p:pic>
      <p:pic>
        <p:nvPicPr>
          <p:cNvPr id="4" name="Image 3" descr="65788579741056505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1268760"/>
            <a:ext cx="5083736" cy="28613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052736"/>
            <a:ext cx="3672408" cy="275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 smtClean="0"/>
              <a:t>Dossiers de fond et chantiers en cours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Quoi de neuf à l’école ?</a:t>
            </a:r>
          </a:p>
          <a:p>
            <a:r>
              <a:rPr lang="fr-FR" dirty="0" smtClean="0"/>
              <a:t>Foires et marchés du </a:t>
            </a:r>
            <a:r>
              <a:rPr lang="fr-FR" dirty="0" err="1" smtClean="0"/>
              <a:t>Lonzac</a:t>
            </a:r>
            <a:endParaRPr lang="fr-FR" dirty="0" smtClean="0"/>
          </a:p>
          <a:p>
            <a:pPr lvl="1"/>
            <a:r>
              <a:rPr lang="fr-FR" dirty="0" smtClean="0"/>
              <a:t>Marchés mensuels</a:t>
            </a:r>
          </a:p>
          <a:p>
            <a:pPr lvl="1"/>
            <a:r>
              <a:rPr lang="fr-FR" dirty="0" smtClean="0"/>
              <a:t>Foires primées</a:t>
            </a:r>
          </a:p>
          <a:p>
            <a:pPr lvl="1"/>
            <a:r>
              <a:rPr lang="fr-FR" dirty="0" smtClean="0"/>
              <a:t>Marchés de producteurs</a:t>
            </a:r>
          </a:p>
          <a:p>
            <a:r>
              <a:rPr lang="fr-FR" dirty="0" smtClean="0"/>
              <a:t>Evolution dans la collecte des déchets</a:t>
            </a:r>
          </a:p>
          <a:p>
            <a:r>
              <a:rPr lang="fr-FR" dirty="0" smtClean="0"/>
              <a:t>Travaux sur le réseau d’alimentation en eau potable</a:t>
            </a:r>
          </a:p>
          <a:p>
            <a:r>
              <a:rPr lang="fr-FR" dirty="0" smtClean="0"/>
              <a:t>Tarification 2025 eau et assainissement</a:t>
            </a:r>
          </a:p>
          <a:p>
            <a:r>
              <a:rPr lang="fr-FR" dirty="0" smtClean="0"/>
              <a:t>La Médiathèque, toujours aussi active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Quoi de neuf à l’école ?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Effectifs et personnel communal à l'école</a:t>
            </a:r>
          </a:p>
          <a:p>
            <a:r>
              <a:rPr lang="fr-FR" dirty="0" smtClean="0"/>
              <a:t>Garderie et Cantine</a:t>
            </a:r>
          </a:p>
          <a:p>
            <a:r>
              <a:rPr lang="fr-FR" dirty="0" smtClean="0"/>
              <a:t>Transports pour l'école</a:t>
            </a:r>
          </a:p>
          <a:p>
            <a:r>
              <a:rPr lang="fr-FR" dirty="0" smtClean="0"/>
              <a:t>Travaux à la piscine et à l'école</a:t>
            </a:r>
          </a:p>
          <a:p>
            <a:r>
              <a:rPr lang="fr-FR" dirty="0" smtClean="0"/>
              <a:t>Visite du Père Noël 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Foires primées du </a:t>
            </a:r>
            <a:r>
              <a:rPr lang="fr-FR" dirty="0" err="1" smtClean="0"/>
              <a:t>Lonzac</a:t>
            </a:r>
            <a:r>
              <a:rPr lang="fr-FR" dirty="0" smtClean="0"/>
              <a:t> : avant et maintenant</a:t>
            </a:r>
            <a:endParaRPr lang="fr-FR" dirty="0"/>
          </a:p>
        </p:txBody>
      </p:sp>
      <p:pic>
        <p:nvPicPr>
          <p:cNvPr id="4" name="Image 3" descr="20230515_0905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449581">
            <a:off x="3365441" y="1181765"/>
            <a:ext cx="5580112" cy="4185084"/>
          </a:xfrm>
          <a:prstGeom prst="rect">
            <a:avLst/>
          </a:prstGeom>
        </p:spPr>
      </p:pic>
      <p:pic>
        <p:nvPicPr>
          <p:cNvPr id="5" name="Image 4" descr="20230515_092624.jpg"/>
          <p:cNvPicPr>
            <a:picLocks noChangeAspect="1"/>
          </p:cNvPicPr>
          <p:nvPr/>
        </p:nvPicPr>
        <p:blipFill>
          <a:blip r:embed="rId3" cstate="print"/>
          <a:srcRect t="13973" r="10992"/>
          <a:stretch>
            <a:fillRect/>
          </a:stretch>
        </p:blipFill>
        <p:spPr>
          <a:xfrm rot="5400000">
            <a:off x="-594320" y="2151112"/>
            <a:ext cx="4320480" cy="3131840"/>
          </a:xfrm>
          <a:prstGeom prst="rect">
            <a:avLst/>
          </a:prstGeom>
        </p:spPr>
      </p:pic>
      <p:pic>
        <p:nvPicPr>
          <p:cNvPr id="6" name="Image 5" descr="-6566311633038089753.jpg"/>
          <p:cNvPicPr>
            <a:picLocks noChangeAspect="1"/>
          </p:cNvPicPr>
          <p:nvPr/>
        </p:nvPicPr>
        <p:blipFill>
          <a:blip r:embed="rId4" cstate="print"/>
          <a:srcRect t="14320"/>
          <a:stretch>
            <a:fillRect/>
          </a:stretch>
        </p:blipFill>
        <p:spPr>
          <a:xfrm>
            <a:off x="2051720" y="4653136"/>
            <a:ext cx="4572000" cy="2204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 smtClean="0"/>
              <a:t>Thèmes et sujets abordés</a:t>
            </a:r>
            <a:br>
              <a:rPr lang="fr-FR" dirty="0" smtClean="0"/>
            </a:br>
            <a:endParaRPr lang="fr-FR" dirty="0" smtClean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Vœux du maire</a:t>
            </a:r>
          </a:p>
          <a:p>
            <a:r>
              <a:rPr lang="fr-FR" sz="2800" dirty="0" smtClean="0"/>
              <a:t>Quelques événements et réalisations notoires</a:t>
            </a:r>
          </a:p>
          <a:p>
            <a:r>
              <a:rPr lang="fr-FR" sz="2800" dirty="0" smtClean="0"/>
              <a:t>Dossiers de fond et chantiers en cours</a:t>
            </a:r>
          </a:p>
          <a:p>
            <a:r>
              <a:rPr lang="fr-FR" sz="2800" dirty="0" smtClean="0"/>
              <a:t>Actualités du moment</a:t>
            </a:r>
          </a:p>
          <a:p>
            <a:r>
              <a:rPr lang="fr-FR" sz="2800" dirty="0" smtClean="0"/>
              <a:t>Projets à court et moyen terme</a:t>
            </a:r>
          </a:p>
          <a:p>
            <a:r>
              <a:rPr lang="fr-FR" sz="2800" dirty="0" smtClean="0"/>
              <a:t>Questions / Réponses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_LLZ9047.JPG"/>
          <p:cNvPicPr>
            <a:picLocks noChangeAspect="1"/>
          </p:cNvPicPr>
          <p:nvPr/>
        </p:nvPicPr>
        <p:blipFill>
          <a:blip r:embed="rId2" cstate="print"/>
          <a:srcRect r="11544"/>
          <a:stretch>
            <a:fillRect/>
          </a:stretch>
        </p:blipFill>
        <p:spPr>
          <a:xfrm>
            <a:off x="5436096" y="0"/>
            <a:ext cx="3623928" cy="2735106"/>
          </a:xfrm>
          <a:prstGeom prst="rect">
            <a:avLst/>
          </a:prstGeom>
        </p:spPr>
      </p:pic>
      <p:pic>
        <p:nvPicPr>
          <p:cNvPr id="4" name="Image 3" descr="_LLZ9041.JPG"/>
          <p:cNvPicPr>
            <a:picLocks noChangeAspect="1"/>
          </p:cNvPicPr>
          <p:nvPr/>
        </p:nvPicPr>
        <p:blipFill>
          <a:blip r:embed="rId3" cstate="print"/>
          <a:srcRect r="12048"/>
          <a:stretch>
            <a:fillRect/>
          </a:stretch>
        </p:blipFill>
        <p:spPr>
          <a:xfrm>
            <a:off x="179512" y="0"/>
            <a:ext cx="5256584" cy="3989742"/>
          </a:xfrm>
          <a:prstGeom prst="rect">
            <a:avLst/>
          </a:prstGeom>
        </p:spPr>
      </p:pic>
      <p:pic>
        <p:nvPicPr>
          <p:cNvPr id="5" name="Image 4" descr="_LLZ9046.JPG"/>
          <p:cNvPicPr>
            <a:picLocks noChangeAspect="1"/>
          </p:cNvPicPr>
          <p:nvPr/>
        </p:nvPicPr>
        <p:blipFill>
          <a:blip r:embed="rId4" cstate="print"/>
          <a:srcRect b="11535"/>
          <a:stretch>
            <a:fillRect/>
          </a:stretch>
        </p:blipFill>
        <p:spPr>
          <a:xfrm rot="21255750">
            <a:off x="2903206" y="2974698"/>
            <a:ext cx="6076639" cy="3588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 smtClean="0"/>
              <a:t>Evolution de la collecte des déchets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87208" cy="4873752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À terme uniquement </a:t>
            </a:r>
            <a:r>
              <a:rPr lang="fr-FR" dirty="0" err="1" smtClean="0"/>
              <a:t>PAV</a:t>
            </a:r>
            <a:r>
              <a:rPr lang="fr-FR" dirty="0" smtClean="0"/>
              <a:t> (Point d’Apport Volontaire)</a:t>
            </a:r>
          </a:p>
          <a:p>
            <a:r>
              <a:rPr lang="fr-FR" dirty="0" smtClean="0"/>
              <a:t>6 </a:t>
            </a:r>
            <a:r>
              <a:rPr lang="fr-FR" dirty="0" err="1" smtClean="0"/>
              <a:t>PAV</a:t>
            </a:r>
            <a:r>
              <a:rPr lang="fr-FR" dirty="0" smtClean="0"/>
              <a:t> complets (OM, verre, emballage et papier)</a:t>
            </a:r>
          </a:p>
          <a:p>
            <a:r>
              <a:rPr lang="fr-FR" dirty="0" smtClean="0"/>
              <a:t>4 </a:t>
            </a:r>
            <a:r>
              <a:rPr lang="fr-FR" dirty="0" err="1" smtClean="0"/>
              <a:t>PAV</a:t>
            </a:r>
            <a:r>
              <a:rPr lang="fr-FR" dirty="0" smtClean="0"/>
              <a:t> simples (OM et emballages)</a:t>
            </a:r>
          </a:p>
          <a:p>
            <a:r>
              <a:rPr lang="fr-FR" dirty="0" smtClean="0"/>
              <a:t>Carte des emplacements disponible en mairie</a:t>
            </a:r>
          </a:p>
          <a:p>
            <a:r>
              <a:rPr lang="fr-FR" dirty="0" smtClean="0"/>
              <a:t>Calendrier de mise en œuvre retardé :</a:t>
            </a:r>
          </a:p>
          <a:p>
            <a:pPr lvl="1"/>
            <a:r>
              <a:rPr lang="fr-FR" dirty="0" smtClean="0"/>
              <a:t>2025 : mise en place des </a:t>
            </a:r>
            <a:r>
              <a:rPr lang="fr-FR" dirty="0" err="1" smtClean="0"/>
              <a:t>PAV</a:t>
            </a:r>
            <a:r>
              <a:rPr lang="fr-FR" dirty="0" smtClean="0"/>
              <a:t> et distribution des cartes d’accès pour les ordures ménagères.</a:t>
            </a:r>
          </a:p>
          <a:p>
            <a:pPr lvl="1"/>
            <a:r>
              <a:rPr lang="fr-FR" dirty="0" smtClean="0"/>
              <a:t>2026 année de collecte de données par Tulle pour évaluation de la </a:t>
            </a:r>
            <a:r>
              <a:rPr lang="fr-FR" dirty="0" err="1" smtClean="0"/>
              <a:t>TEOMI</a:t>
            </a:r>
            <a:r>
              <a:rPr lang="fr-FR" dirty="0" smtClean="0"/>
              <a:t> (taxe enlèvement des ordures ménagères </a:t>
            </a:r>
            <a:r>
              <a:rPr lang="fr-FR" dirty="0" smtClean="0"/>
              <a:t>incitative)</a:t>
            </a:r>
            <a:endParaRPr lang="fr-FR" dirty="0" smtClean="0"/>
          </a:p>
          <a:p>
            <a:pPr lvl="1"/>
            <a:r>
              <a:rPr lang="fr-FR" dirty="0" smtClean="0"/>
              <a:t>2027 </a:t>
            </a:r>
            <a:r>
              <a:rPr lang="fr-FR" dirty="0" smtClean="0"/>
              <a:t>paiement </a:t>
            </a:r>
            <a:r>
              <a:rPr lang="fr-FR" dirty="0" smtClean="0"/>
              <a:t>de la </a:t>
            </a:r>
            <a:r>
              <a:rPr lang="fr-FR" dirty="0" err="1" smtClean="0"/>
              <a:t>TEOM</a:t>
            </a:r>
            <a:r>
              <a:rPr lang="fr-FR" dirty="0" smtClean="0"/>
              <a:t> (taxe enlèvement ordures ménagères) et réception de la facture pédagogique non facturée.</a:t>
            </a:r>
          </a:p>
          <a:p>
            <a:pPr lvl="1"/>
            <a:r>
              <a:rPr lang="fr-FR" dirty="0" smtClean="0"/>
              <a:t>2028 première année de facturation réelle</a:t>
            </a:r>
            <a:endParaRPr lang="fr-FR" sz="1800" dirty="0" smtClean="0"/>
          </a:p>
          <a:p>
            <a:pPr lvl="1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mplacements PAV LeLonzac.jpeg"/>
          <p:cNvPicPr>
            <a:picLocks noChangeAspect="1"/>
          </p:cNvPicPr>
          <p:nvPr/>
        </p:nvPicPr>
        <p:blipFill>
          <a:blip r:embed="rId2" cstate="print"/>
          <a:srcRect l="17051" t="20343" r="12600" b="6925"/>
          <a:stretch>
            <a:fillRect/>
          </a:stretch>
        </p:blipFill>
        <p:spPr>
          <a:xfrm rot="16200000">
            <a:off x="1149795" y="-1136205"/>
            <a:ext cx="6858001" cy="9130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Travaux sur réseau eau potable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Remplacement de la vieille conduite entre le réservoir des Canardières et celui du Fer à Cheval, ainsi que la reprise des branchements et des petites antennes raccordés sur cette section</a:t>
            </a:r>
          </a:p>
          <a:p>
            <a:r>
              <a:rPr lang="fr-FR" dirty="0" smtClean="0"/>
              <a:t>Cheminement presque exclusivement sur le domaine public</a:t>
            </a:r>
          </a:p>
          <a:p>
            <a:r>
              <a:rPr lang="fr-FR" dirty="0" smtClean="0"/>
              <a:t>MOE : Impact Conseil</a:t>
            </a:r>
          </a:p>
          <a:p>
            <a:r>
              <a:rPr lang="fr-FR" dirty="0" smtClean="0"/>
              <a:t>Entreprises : </a:t>
            </a:r>
            <a:r>
              <a:rPr lang="fr-FR" dirty="0" err="1" smtClean="0"/>
              <a:t>EHTP</a:t>
            </a:r>
            <a:r>
              <a:rPr lang="fr-FR" dirty="0" smtClean="0"/>
              <a:t>, SAS </a:t>
            </a:r>
            <a:r>
              <a:rPr lang="fr-FR" dirty="0" err="1" smtClean="0"/>
              <a:t>CORVISIER</a:t>
            </a:r>
            <a:r>
              <a:rPr lang="fr-FR" dirty="0" smtClean="0"/>
              <a:t> et </a:t>
            </a:r>
            <a:r>
              <a:rPr lang="fr-FR" dirty="0" err="1" smtClean="0"/>
              <a:t>NGE</a:t>
            </a:r>
            <a:r>
              <a:rPr lang="fr-FR" dirty="0" smtClean="0"/>
              <a:t> Routes</a:t>
            </a:r>
          </a:p>
          <a:p>
            <a:r>
              <a:rPr lang="fr-FR" dirty="0" smtClean="0"/>
              <a:t>6 mois de travaux environ</a:t>
            </a:r>
          </a:p>
          <a:p>
            <a:r>
              <a:rPr lang="fr-FR" dirty="0" smtClean="0"/>
              <a:t>Coût de l’opération : environ 970 000 €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 smtClean="0"/>
              <a:t>Tarifs eau et assainissement pour 2025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67544" y="1412776"/>
            <a:ext cx="7467600" cy="4873752"/>
          </a:xfrm>
        </p:spPr>
        <p:txBody>
          <a:bodyPr/>
          <a:lstStyle/>
          <a:p>
            <a:pPr algn="ctr">
              <a:buNone/>
            </a:pPr>
            <a:r>
              <a:rPr lang="fr-FR" dirty="0" smtClean="0"/>
              <a:t>Eau</a:t>
            </a:r>
          </a:p>
          <a:p>
            <a:r>
              <a:rPr lang="fr-FR" dirty="0" smtClean="0"/>
              <a:t>Dernière année de lissage des tarifs pour toutes les communes du Syndicat</a:t>
            </a:r>
          </a:p>
          <a:p>
            <a:r>
              <a:rPr lang="fr-FR" dirty="0" smtClean="0"/>
              <a:t>Abonnement : 100 €  HT</a:t>
            </a:r>
          </a:p>
          <a:p>
            <a:r>
              <a:rPr lang="fr-FR" dirty="0" smtClean="0"/>
              <a:t>Prix au M</a:t>
            </a:r>
            <a:r>
              <a:rPr lang="fr-FR" baseline="30000" dirty="0" smtClean="0"/>
              <a:t>3</a:t>
            </a:r>
            <a:r>
              <a:rPr lang="fr-FR" dirty="0" smtClean="0"/>
              <a:t> : 1,80 € HT</a:t>
            </a:r>
          </a:p>
          <a:p>
            <a:r>
              <a:rPr lang="fr-FR" dirty="0" smtClean="0"/>
              <a:t>Montant d’une facture de 120 M</a:t>
            </a:r>
            <a:r>
              <a:rPr lang="fr-FR" baseline="30000" dirty="0" smtClean="0"/>
              <a:t>3 </a:t>
            </a:r>
            <a:r>
              <a:rPr lang="fr-FR" dirty="0" smtClean="0"/>
              <a:t>: 362 € / an</a:t>
            </a:r>
          </a:p>
          <a:p>
            <a:pPr algn="ctr">
              <a:buNone/>
            </a:pPr>
            <a:r>
              <a:rPr lang="fr-FR" dirty="0" smtClean="0"/>
              <a:t>Assainissement</a:t>
            </a:r>
          </a:p>
          <a:p>
            <a:r>
              <a:rPr lang="fr-FR" dirty="0" smtClean="0"/>
              <a:t>Besoins en investissement : 4,7 M€ par an en moyenne entre 2024 et 2030</a:t>
            </a:r>
          </a:p>
          <a:p>
            <a:r>
              <a:rPr lang="fr-FR" dirty="0" smtClean="0"/>
              <a:t>Abonnement : 69,64 € (61,93 € en 2024)</a:t>
            </a:r>
          </a:p>
          <a:p>
            <a:r>
              <a:rPr lang="fr-FR" dirty="0" smtClean="0"/>
              <a:t>Prix au M</a:t>
            </a:r>
            <a:r>
              <a:rPr lang="fr-FR" baseline="30000" dirty="0" smtClean="0"/>
              <a:t>3</a:t>
            </a:r>
            <a:r>
              <a:rPr lang="fr-FR" dirty="0" smtClean="0"/>
              <a:t> : 1,58 € (1,32 € en 2024)	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Coté Culture : la médiathèque est toujours à votre service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En 2024 nous avons comptabilisé plus de 2 800 passages de lecteurs</a:t>
            </a:r>
          </a:p>
          <a:p>
            <a:r>
              <a:rPr lang="fr-FR" dirty="0" smtClean="0"/>
              <a:t>Un réseau donnant accès à un fond documentaire inépuisable</a:t>
            </a:r>
          </a:p>
          <a:p>
            <a:r>
              <a:rPr lang="fr-FR" dirty="0" smtClean="0"/>
              <a:t>Beaucoup d’animations pour petits et grands</a:t>
            </a:r>
          </a:p>
          <a:p>
            <a:r>
              <a:rPr lang="fr-FR" dirty="0" smtClean="0"/>
              <a:t>Un partenariat soutenu avec l’école du </a:t>
            </a:r>
            <a:r>
              <a:rPr lang="fr-FR" dirty="0" err="1" smtClean="0"/>
              <a:t>Lonzac</a:t>
            </a:r>
            <a:endParaRPr lang="fr-FR" dirty="0" smtClean="0"/>
          </a:p>
          <a:p>
            <a:r>
              <a:rPr lang="fr-FR" dirty="0" smtClean="0"/>
              <a:t>Des horaires larges (5 créneaux de 3 heures par semaine)</a:t>
            </a:r>
          </a:p>
          <a:p>
            <a:r>
              <a:rPr lang="fr-FR" dirty="0" smtClean="0"/>
              <a:t>L’ association </a:t>
            </a:r>
            <a:r>
              <a:rPr lang="fr-FR" dirty="0" err="1" smtClean="0"/>
              <a:t>LonzaCulture</a:t>
            </a:r>
            <a:r>
              <a:rPr lang="fr-FR" smtClean="0"/>
              <a:t> "recrute</a:t>
            </a:r>
            <a:r>
              <a:rPr lang="fr-FR" dirty="0" smtClean="0"/>
              <a:t>" toujours de </a:t>
            </a:r>
            <a:r>
              <a:rPr lang="fr-FR" smtClean="0"/>
              <a:t>nouveaux bénévoles.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Actualités du moment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Recensement du 16 janvier au 15 février</a:t>
            </a:r>
          </a:p>
          <a:p>
            <a:r>
              <a:rPr lang="fr-FR" dirty="0" smtClean="0"/>
              <a:t>Maison médicale (recherche médecin et dentiste)</a:t>
            </a:r>
          </a:p>
          <a:p>
            <a:r>
              <a:rPr lang="fr-FR" dirty="0" smtClean="0"/>
              <a:t>Réalisation du PLU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137"/>
          <a:stretch>
            <a:fillRect/>
          </a:stretch>
        </p:blipFill>
        <p:spPr bwMode="auto">
          <a:xfrm>
            <a:off x="179512" y="260648"/>
            <a:ext cx="8418868" cy="625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Recensement 2025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Information des habitants entre le 2 et le 9 janvier (courrier </a:t>
            </a:r>
            <a:r>
              <a:rPr lang="fr-FR" dirty="0" err="1" smtClean="0"/>
              <a:t>BàL</a:t>
            </a:r>
            <a:r>
              <a:rPr lang="fr-FR" dirty="0" smtClean="0"/>
              <a:t>)</a:t>
            </a:r>
          </a:p>
          <a:p>
            <a:r>
              <a:rPr lang="fr-FR" dirty="0" smtClean="0"/>
              <a:t>Recensement du 16 janvier au 15 février 2025</a:t>
            </a:r>
          </a:p>
          <a:p>
            <a:r>
              <a:rPr lang="fr-FR" dirty="0" smtClean="0"/>
              <a:t>Deux agents recenseurs à la rencontre des habitants</a:t>
            </a:r>
          </a:p>
          <a:p>
            <a:r>
              <a:rPr lang="fr-FR" dirty="0" smtClean="0"/>
              <a:t>Le recensement est obligatoire, confidentiel et déclaratif</a:t>
            </a:r>
          </a:p>
          <a:p>
            <a:r>
              <a:rPr lang="fr-FR" dirty="0" smtClean="0"/>
              <a:t>Permet de calculer la contribution de l’état au budget de la commune (</a:t>
            </a:r>
            <a:r>
              <a:rPr lang="fr-FR" dirty="0" err="1" smtClean="0"/>
              <a:t>DGF</a:t>
            </a:r>
            <a:r>
              <a:rPr lang="fr-FR" dirty="0" smtClean="0"/>
              <a:t>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-20241120-WA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1100" y="800100"/>
            <a:ext cx="6781800" cy="52578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91680" y="6093296"/>
            <a:ext cx="5814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Dyita</a:t>
            </a:r>
            <a:r>
              <a:rPr lang="fr-FR" sz="2400" dirty="0" smtClean="0"/>
              <a:t> </a:t>
            </a:r>
            <a:r>
              <a:rPr lang="fr-FR" sz="2400" dirty="0" err="1" smtClean="0"/>
              <a:t>SACKO</a:t>
            </a:r>
            <a:r>
              <a:rPr lang="fr-FR" sz="2400" dirty="0" smtClean="0"/>
              <a:t> et Jean-Michel </a:t>
            </a:r>
            <a:r>
              <a:rPr lang="fr-FR" sz="2400" dirty="0" err="1" smtClean="0"/>
              <a:t>DROMARD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Evénements et Réalisations Notoires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Commémoration du 80</a:t>
            </a:r>
            <a:r>
              <a:rPr lang="fr-FR" baseline="30000" dirty="0" smtClean="0"/>
              <a:t>ème</a:t>
            </a:r>
            <a:r>
              <a:rPr lang="fr-FR" dirty="0" smtClean="0"/>
              <a:t> anniversaire des événements de juin 1944</a:t>
            </a:r>
          </a:p>
          <a:p>
            <a:r>
              <a:rPr lang="fr-FR" dirty="0" smtClean="0"/>
              <a:t>Aménagement </a:t>
            </a:r>
            <a:r>
              <a:rPr lang="fr-FR" dirty="0" smtClean="0"/>
              <a:t>du nouveau </a:t>
            </a:r>
            <a:r>
              <a:rPr lang="fr-FR" dirty="0" smtClean="0"/>
              <a:t>quartier</a:t>
            </a:r>
          </a:p>
          <a:p>
            <a:r>
              <a:rPr lang="fr-FR" dirty="0" smtClean="0"/>
              <a:t>Création du City-stade</a:t>
            </a:r>
          </a:p>
          <a:p>
            <a:r>
              <a:rPr lang="fr-FR" dirty="0" smtClean="0"/>
              <a:t>Fête citoyenne du 14 juillet</a:t>
            </a:r>
          </a:p>
          <a:p>
            <a:r>
              <a:rPr lang="fr-FR" dirty="0" smtClean="0"/>
              <a:t>Inauguration de la nouvelle Halle</a:t>
            </a:r>
          </a:p>
          <a:p>
            <a:r>
              <a:rPr lang="fr-FR" dirty="0" smtClean="0"/>
              <a:t>Signature convention avec la Fondation du Patrimoine</a:t>
            </a:r>
          </a:p>
          <a:p>
            <a:r>
              <a:rPr lang="fr-FR" dirty="0" smtClean="0"/>
              <a:t>Rénovation des vitraux de l’église</a:t>
            </a:r>
          </a:p>
          <a:p>
            <a:r>
              <a:rPr lang="fr-FR" dirty="0" smtClean="0"/>
              <a:t>Réfection du stade de foot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Maison Médicale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Départ sans préavis et avant la fin de son contrat du médecin du </a:t>
            </a:r>
            <a:r>
              <a:rPr lang="fr-FR" dirty="0" err="1" smtClean="0"/>
              <a:t>Lonzac</a:t>
            </a:r>
            <a:endParaRPr lang="fr-FR" dirty="0" smtClean="0"/>
          </a:p>
          <a:p>
            <a:r>
              <a:rPr lang="fr-FR" dirty="0" smtClean="0"/>
              <a:t>Recherche active d’un nouveau médecin</a:t>
            </a:r>
          </a:p>
          <a:p>
            <a:r>
              <a:rPr lang="fr-FR" dirty="0" smtClean="0"/>
              <a:t>Quelques pistes à l’étude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PLU : Plan Local d’Urbanisme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Indispensable pour continuer à développer la commune</a:t>
            </a:r>
          </a:p>
          <a:p>
            <a:r>
              <a:rPr lang="fr-FR" dirty="0" smtClean="0"/>
              <a:t>Plus de service de l’état pour étudier les demandes de Permis de Construire</a:t>
            </a:r>
          </a:p>
          <a:p>
            <a:r>
              <a:rPr lang="fr-FR" dirty="0" smtClean="0"/>
              <a:t>Processus complexe et long : contrat avec le Bureau d’Etudes DEJANTE et RURAL CONCEPT</a:t>
            </a:r>
          </a:p>
          <a:p>
            <a:r>
              <a:rPr lang="fr-FR" dirty="0" smtClean="0"/>
              <a:t>Plusieurs séances de travail déjà réalisées :</a:t>
            </a:r>
          </a:p>
          <a:p>
            <a:pPr lvl="1"/>
            <a:r>
              <a:rPr lang="fr-FR" dirty="0" smtClean="0"/>
              <a:t>Etude population et habitat</a:t>
            </a:r>
          </a:p>
          <a:p>
            <a:pPr lvl="1"/>
            <a:r>
              <a:rPr lang="fr-FR" dirty="0" smtClean="0"/>
              <a:t>Rencontre des agriculteurs</a:t>
            </a:r>
          </a:p>
          <a:p>
            <a:pPr lvl="1"/>
            <a:r>
              <a:rPr lang="fr-FR" dirty="0" smtClean="0"/>
              <a:t>Etude environnementale</a:t>
            </a:r>
          </a:p>
          <a:p>
            <a:r>
              <a:rPr lang="fr-FR" dirty="0" smtClean="0"/>
              <a:t>Population informée, concertée et impliquée</a:t>
            </a:r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Projets à court et moyen terme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11560" y="1124744"/>
            <a:ext cx="7467600" cy="4873752"/>
          </a:xfrm>
        </p:spPr>
        <p:txBody>
          <a:bodyPr/>
          <a:lstStyle/>
          <a:p>
            <a:r>
              <a:rPr lang="fr-FR" dirty="0" smtClean="0"/>
              <a:t>Création de logements dans le nouveau quartier</a:t>
            </a:r>
          </a:p>
          <a:p>
            <a:r>
              <a:rPr lang="fr-FR" dirty="0" smtClean="0"/>
              <a:t>Implantation d’une structure de l’</a:t>
            </a:r>
            <a:r>
              <a:rPr lang="fr-FR" dirty="0" err="1" smtClean="0"/>
              <a:t>APAJH</a:t>
            </a:r>
            <a:r>
              <a:rPr lang="fr-FR" dirty="0" smtClean="0"/>
              <a:t> au </a:t>
            </a:r>
            <a:r>
              <a:rPr lang="fr-FR" dirty="0" err="1" smtClean="0"/>
              <a:t>Varissou</a:t>
            </a:r>
            <a:endParaRPr lang="fr-FR" dirty="0" smtClean="0"/>
          </a:p>
          <a:p>
            <a:r>
              <a:rPr lang="fr-FR" dirty="0" smtClean="0"/>
              <a:t>Renouvellement des jeux pour enfants dans la cour d’école et vers le City-stade</a:t>
            </a:r>
            <a:endParaRPr lang="fr-FR" dirty="0"/>
          </a:p>
        </p:txBody>
      </p:sp>
      <p:pic>
        <p:nvPicPr>
          <p:cNvPr id="4" name="Image 3" descr="Screenshot_20250106_192638_Goog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645024"/>
            <a:ext cx="4987223" cy="3024659"/>
          </a:xfrm>
          <a:prstGeom prst="rect">
            <a:avLst/>
          </a:prstGeom>
        </p:spPr>
      </p:pic>
      <p:pic>
        <p:nvPicPr>
          <p:cNvPr id="5" name="Image 4" descr="Screenshot_20250106_192359_Goog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212976"/>
            <a:ext cx="3523382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7467600" cy="2880320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Question / Réponses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La parole est à vous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_LLZ76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4788024" cy="3196261"/>
          </a:xfrm>
          <a:prstGeom prst="rect">
            <a:avLst/>
          </a:prstGeom>
        </p:spPr>
      </p:pic>
      <p:pic>
        <p:nvPicPr>
          <p:cNvPr id="5" name="Image 4" descr="_LLZ76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068960"/>
            <a:ext cx="5434949" cy="3628117"/>
          </a:xfrm>
          <a:prstGeom prst="rect">
            <a:avLst/>
          </a:prstGeom>
        </p:spPr>
      </p:pic>
      <p:pic>
        <p:nvPicPr>
          <p:cNvPr id="6" name="Image 5" descr="_LLZ77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908720"/>
            <a:ext cx="4716016" cy="3148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_LLZ773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512" y="0"/>
            <a:ext cx="5760640" cy="3419812"/>
          </a:xfrm>
          <a:prstGeom prst="rect">
            <a:avLst/>
          </a:prstGeom>
        </p:spPr>
      </p:pic>
      <p:pic>
        <p:nvPicPr>
          <p:cNvPr id="5" name="Image 4" descr="_LLZ777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71600" y="3356993"/>
            <a:ext cx="6552728" cy="3501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_LLZ778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5536" y="0"/>
            <a:ext cx="8204565" cy="3573016"/>
          </a:xfrm>
          <a:prstGeom prst="rect">
            <a:avLst/>
          </a:prstGeom>
        </p:spPr>
      </p:pic>
      <p:pic>
        <p:nvPicPr>
          <p:cNvPr id="5" name="Image 4" descr="_LLZ78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297" y="3284984"/>
            <a:ext cx="5352407" cy="35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_LLZ82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3573016"/>
          </a:xfrm>
          <a:prstGeom prst="rect">
            <a:avLst/>
          </a:prstGeom>
        </p:spPr>
      </p:pic>
      <p:pic>
        <p:nvPicPr>
          <p:cNvPr id="5" name="Image 4" descr="_LLZ814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31640" y="3193171"/>
            <a:ext cx="5976664" cy="3664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_LLZ81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3210701"/>
            <a:ext cx="6912768" cy="3647299"/>
          </a:xfrm>
          <a:prstGeom prst="rect">
            <a:avLst/>
          </a:prstGeom>
        </p:spPr>
      </p:pic>
      <p:pic>
        <p:nvPicPr>
          <p:cNvPr id="4" name="Image 3" descr="_LLZ81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0"/>
            <a:ext cx="6335688" cy="3432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_LLZ81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0"/>
            <a:ext cx="6444208" cy="4301851"/>
          </a:xfrm>
          <a:prstGeom prst="rect">
            <a:avLst/>
          </a:prstGeom>
        </p:spPr>
      </p:pic>
      <p:pic>
        <p:nvPicPr>
          <p:cNvPr id="5" name="Image 4" descr="_LLZ81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493158"/>
            <a:ext cx="5040560" cy="3364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</TotalTime>
  <Words>720</Words>
  <Application>Microsoft Office PowerPoint</Application>
  <PresentationFormat>Affichage à l'écran (4:3)</PresentationFormat>
  <Paragraphs>103</Paragraphs>
  <Slides>33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Oriel</vt:lpstr>
      <vt:lpstr>Vœux aux Lonzacoises et Lonzacois </vt:lpstr>
      <vt:lpstr>Thèmes et sujets abordés </vt:lpstr>
      <vt:lpstr>Evénements et Réalisations Notoires 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réfection du stade : 1000 m3 de terre charriée </vt:lpstr>
      <vt:lpstr>Dossiers de fond et chantiers en cours </vt:lpstr>
      <vt:lpstr>Quoi de neuf à l’école ? </vt:lpstr>
      <vt:lpstr>Foires primées du Lonzac : avant et maintenant</vt:lpstr>
      <vt:lpstr>Diapositive 20</vt:lpstr>
      <vt:lpstr>Evolution de la collecte des déchets </vt:lpstr>
      <vt:lpstr>Diapositive 22</vt:lpstr>
      <vt:lpstr>Travaux sur réseau eau potable </vt:lpstr>
      <vt:lpstr>Tarifs eau et assainissement pour 2025 </vt:lpstr>
      <vt:lpstr>Coté Culture : la médiathèque est toujours à votre service</vt:lpstr>
      <vt:lpstr>Actualités du moment </vt:lpstr>
      <vt:lpstr>Diapositive 27</vt:lpstr>
      <vt:lpstr>Recensement 2025 </vt:lpstr>
      <vt:lpstr>Diapositive 29</vt:lpstr>
      <vt:lpstr>Maison Médicale</vt:lpstr>
      <vt:lpstr>PLU : Plan Local d’Urbanisme </vt:lpstr>
      <vt:lpstr>Projets à court et moyen terme </vt:lpstr>
      <vt:lpstr>Question / Réponses  La parole est à vous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Vœux aux Lonzacoises et Lonzacois</dc:title>
  <dc:creator>Utilisateur</dc:creator>
  <cp:lastModifiedBy>Utilisateur</cp:lastModifiedBy>
  <cp:revision>39</cp:revision>
  <dcterms:created xsi:type="dcterms:W3CDTF">2025-01-04T07:44:00Z</dcterms:created>
  <dcterms:modified xsi:type="dcterms:W3CDTF">2025-01-07T21:59:27Z</dcterms:modified>
</cp:coreProperties>
</file>